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9D1C59-8F7F-432D-CED5-580634C1FA1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B768952-D9A3-F290-2750-C1D2C15F5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E8A2DFD-616D-CE7D-5D72-27FA3E89467E}"/>
              </a:ext>
            </a:extLst>
          </p:cNvPr>
          <p:cNvSpPr>
            <a:spLocks noGrp="1"/>
          </p:cNvSpPr>
          <p:nvPr>
            <p:ph type="dt" sz="half" idx="10"/>
          </p:nvPr>
        </p:nvSpPr>
        <p:spPr/>
        <p:txBody>
          <a:bodyPr/>
          <a:lstStyle/>
          <a:p>
            <a:fld id="{876229B4-26DB-4145-8548-5744C7404F5E}" type="datetimeFigureOut">
              <a:rPr lang="it-IT" smtClean="0"/>
              <a:t>30/10/2023</a:t>
            </a:fld>
            <a:endParaRPr lang="it-IT"/>
          </a:p>
        </p:txBody>
      </p:sp>
      <p:sp>
        <p:nvSpPr>
          <p:cNvPr id="5" name="Segnaposto piè di pagina 4">
            <a:extLst>
              <a:ext uri="{FF2B5EF4-FFF2-40B4-BE49-F238E27FC236}">
                <a16:creationId xmlns:a16="http://schemas.microsoft.com/office/drawing/2014/main" id="{385A4830-F7FC-22E3-4871-FA86B0EACED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42D80B-D671-82C7-A710-617426294EAB}"/>
              </a:ext>
            </a:extLst>
          </p:cNvPr>
          <p:cNvSpPr>
            <a:spLocks noGrp="1"/>
          </p:cNvSpPr>
          <p:nvPr>
            <p:ph type="sldNum" sz="quarter" idx="12"/>
          </p:nvPr>
        </p:nvSpPr>
        <p:spPr/>
        <p:txBody>
          <a:bodyPr/>
          <a:lstStyle/>
          <a:p>
            <a:fld id="{2E86B758-72A1-4F23-8734-E23051984856}" type="slidenum">
              <a:rPr lang="it-IT" smtClean="0"/>
              <a:t>‹N›</a:t>
            </a:fld>
            <a:endParaRPr lang="it-IT"/>
          </a:p>
        </p:txBody>
      </p:sp>
    </p:spTree>
    <p:extLst>
      <p:ext uri="{BB962C8B-B14F-4D97-AF65-F5344CB8AC3E}">
        <p14:creationId xmlns:p14="http://schemas.microsoft.com/office/powerpoint/2010/main" val="116796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36CCEF-19A2-7A26-8192-BB46FF48254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53EEAC9-1A69-DA72-69F0-E397D03B05F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DD67BA-2BD9-9373-5B79-254E1550993E}"/>
              </a:ext>
            </a:extLst>
          </p:cNvPr>
          <p:cNvSpPr>
            <a:spLocks noGrp="1"/>
          </p:cNvSpPr>
          <p:nvPr>
            <p:ph type="dt" sz="half" idx="10"/>
          </p:nvPr>
        </p:nvSpPr>
        <p:spPr/>
        <p:txBody>
          <a:bodyPr/>
          <a:lstStyle/>
          <a:p>
            <a:fld id="{876229B4-26DB-4145-8548-5744C7404F5E}" type="datetimeFigureOut">
              <a:rPr lang="it-IT" smtClean="0"/>
              <a:t>30/10/2023</a:t>
            </a:fld>
            <a:endParaRPr lang="it-IT"/>
          </a:p>
        </p:txBody>
      </p:sp>
      <p:sp>
        <p:nvSpPr>
          <p:cNvPr id="5" name="Segnaposto piè di pagina 4">
            <a:extLst>
              <a:ext uri="{FF2B5EF4-FFF2-40B4-BE49-F238E27FC236}">
                <a16:creationId xmlns:a16="http://schemas.microsoft.com/office/drawing/2014/main" id="{3D2ADF98-1B01-D452-22D5-CE1DEC2588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5FBEA4-EA51-1744-26ED-DAFEB71B3B06}"/>
              </a:ext>
            </a:extLst>
          </p:cNvPr>
          <p:cNvSpPr>
            <a:spLocks noGrp="1"/>
          </p:cNvSpPr>
          <p:nvPr>
            <p:ph type="sldNum" sz="quarter" idx="12"/>
          </p:nvPr>
        </p:nvSpPr>
        <p:spPr/>
        <p:txBody>
          <a:bodyPr/>
          <a:lstStyle/>
          <a:p>
            <a:fld id="{2E86B758-72A1-4F23-8734-E23051984856}" type="slidenum">
              <a:rPr lang="it-IT" smtClean="0"/>
              <a:t>‹N›</a:t>
            </a:fld>
            <a:endParaRPr lang="it-IT"/>
          </a:p>
        </p:txBody>
      </p:sp>
    </p:spTree>
    <p:extLst>
      <p:ext uri="{BB962C8B-B14F-4D97-AF65-F5344CB8AC3E}">
        <p14:creationId xmlns:p14="http://schemas.microsoft.com/office/powerpoint/2010/main" val="83443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4C0348A-A934-7E18-0C06-838355BC4F3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61EDE15-EC89-2671-8E9E-2FA357489B6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A555E9B-DFF3-202B-9E6F-53004D7CDA63}"/>
              </a:ext>
            </a:extLst>
          </p:cNvPr>
          <p:cNvSpPr>
            <a:spLocks noGrp="1"/>
          </p:cNvSpPr>
          <p:nvPr>
            <p:ph type="dt" sz="half" idx="10"/>
          </p:nvPr>
        </p:nvSpPr>
        <p:spPr/>
        <p:txBody>
          <a:bodyPr/>
          <a:lstStyle/>
          <a:p>
            <a:fld id="{876229B4-26DB-4145-8548-5744C7404F5E}" type="datetimeFigureOut">
              <a:rPr lang="it-IT" smtClean="0"/>
              <a:t>30/10/2023</a:t>
            </a:fld>
            <a:endParaRPr lang="it-IT"/>
          </a:p>
        </p:txBody>
      </p:sp>
      <p:sp>
        <p:nvSpPr>
          <p:cNvPr id="5" name="Segnaposto piè di pagina 4">
            <a:extLst>
              <a:ext uri="{FF2B5EF4-FFF2-40B4-BE49-F238E27FC236}">
                <a16:creationId xmlns:a16="http://schemas.microsoft.com/office/drawing/2014/main" id="{B774A5E5-EFA5-057D-9093-A8D6F725D5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492808-CE53-D79C-4F43-95C292082926}"/>
              </a:ext>
            </a:extLst>
          </p:cNvPr>
          <p:cNvSpPr>
            <a:spLocks noGrp="1"/>
          </p:cNvSpPr>
          <p:nvPr>
            <p:ph type="sldNum" sz="quarter" idx="12"/>
          </p:nvPr>
        </p:nvSpPr>
        <p:spPr/>
        <p:txBody>
          <a:bodyPr/>
          <a:lstStyle/>
          <a:p>
            <a:fld id="{2E86B758-72A1-4F23-8734-E23051984856}" type="slidenum">
              <a:rPr lang="it-IT" smtClean="0"/>
              <a:t>‹N›</a:t>
            </a:fld>
            <a:endParaRPr lang="it-IT"/>
          </a:p>
        </p:txBody>
      </p:sp>
    </p:spTree>
    <p:extLst>
      <p:ext uri="{BB962C8B-B14F-4D97-AF65-F5344CB8AC3E}">
        <p14:creationId xmlns:p14="http://schemas.microsoft.com/office/powerpoint/2010/main" val="422776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B22656-981B-F572-2C2C-5D4C8304ADF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B9F868-7762-92E9-E93B-0375E06D8D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E016F6E-95E8-323A-9E5B-A09AA0742CF4}"/>
              </a:ext>
            </a:extLst>
          </p:cNvPr>
          <p:cNvSpPr>
            <a:spLocks noGrp="1"/>
          </p:cNvSpPr>
          <p:nvPr>
            <p:ph type="dt" sz="half" idx="10"/>
          </p:nvPr>
        </p:nvSpPr>
        <p:spPr/>
        <p:txBody>
          <a:bodyPr/>
          <a:lstStyle/>
          <a:p>
            <a:fld id="{876229B4-26DB-4145-8548-5744C7404F5E}" type="datetimeFigureOut">
              <a:rPr lang="it-IT" smtClean="0"/>
              <a:t>30/10/2023</a:t>
            </a:fld>
            <a:endParaRPr lang="it-IT"/>
          </a:p>
        </p:txBody>
      </p:sp>
      <p:sp>
        <p:nvSpPr>
          <p:cNvPr id="5" name="Segnaposto piè di pagina 4">
            <a:extLst>
              <a:ext uri="{FF2B5EF4-FFF2-40B4-BE49-F238E27FC236}">
                <a16:creationId xmlns:a16="http://schemas.microsoft.com/office/drawing/2014/main" id="{D9B49A95-6040-D5A2-2B45-0035D2ACB1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3D13A3-56B1-371E-5699-B06627066964}"/>
              </a:ext>
            </a:extLst>
          </p:cNvPr>
          <p:cNvSpPr>
            <a:spLocks noGrp="1"/>
          </p:cNvSpPr>
          <p:nvPr>
            <p:ph type="sldNum" sz="quarter" idx="12"/>
          </p:nvPr>
        </p:nvSpPr>
        <p:spPr/>
        <p:txBody>
          <a:bodyPr/>
          <a:lstStyle/>
          <a:p>
            <a:fld id="{2E86B758-72A1-4F23-8734-E23051984856}" type="slidenum">
              <a:rPr lang="it-IT" smtClean="0"/>
              <a:t>‹N›</a:t>
            </a:fld>
            <a:endParaRPr lang="it-IT"/>
          </a:p>
        </p:txBody>
      </p:sp>
    </p:spTree>
    <p:extLst>
      <p:ext uri="{BB962C8B-B14F-4D97-AF65-F5344CB8AC3E}">
        <p14:creationId xmlns:p14="http://schemas.microsoft.com/office/powerpoint/2010/main" val="370429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99466C-8787-34E5-CE02-84DB0F9F52C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3A7659A-9C50-3900-8086-95743C3A95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E79B953-C9F9-EFA3-1889-4842280DD29A}"/>
              </a:ext>
            </a:extLst>
          </p:cNvPr>
          <p:cNvSpPr>
            <a:spLocks noGrp="1"/>
          </p:cNvSpPr>
          <p:nvPr>
            <p:ph type="dt" sz="half" idx="10"/>
          </p:nvPr>
        </p:nvSpPr>
        <p:spPr/>
        <p:txBody>
          <a:bodyPr/>
          <a:lstStyle/>
          <a:p>
            <a:fld id="{876229B4-26DB-4145-8548-5744C7404F5E}" type="datetimeFigureOut">
              <a:rPr lang="it-IT" smtClean="0"/>
              <a:t>30/10/2023</a:t>
            </a:fld>
            <a:endParaRPr lang="it-IT"/>
          </a:p>
        </p:txBody>
      </p:sp>
      <p:sp>
        <p:nvSpPr>
          <p:cNvPr id="5" name="Segnaposto piè di pagina 4">
            <a:extLst>
              <a:ext uri="{FF2B5EF4-FFF2-40B4-BE49-F238E27FC236}">
                <a16:creationId xmlns:a16="http://schemas.microsoft.com/office/drawing/2014/main" id="{24AF2976-C47E-7BAB-A975-EC15109189D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B98E21-7304-616E-4224-949EB0C8AC5B}"/>
              </a:ext>
            </a:extLst>
          </p:cNvPr>
          <p:cNvSpPr>
            <a:spLocks noGrp="1"/>
          </p:cNvSpPr>
          <p:nvPr>
            <p:ph type="sldNum" sz="quarter" idx="12"/>
          </p:nvPr>
        </p:nvSpPr>
        <p:spPr/>
        <p:txBody>
          <a:bodyPr/>
          <a:lstStyle/>
          <a:p>
            <a:fld id="{2E86B758-72A1-4F23-8734-E23051984856}" type="slidenum">
              <a:rPr lang="it-IT" smtClean="0"/>
              <a:t>‹N›</a:t>
            </a:fld>
            <a:endParaRPr lang="it-IT"/>
          </a:p>
        </p:txBody>
      </p:sp>
    </p:spTree>
    <p:extLst>
      <p:ext uri="{BB962C8B-B14F-4D97-AF65-F5344CB8AC3E}">
        <p14:creationId xmlns:p14="http://schemas.microsoft.com/office/powerpoint/2010/main" val="283464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DFAD9F-3BB3-9DDC-8E54-BD8727C4921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7C7773-0061-BA58-6E8B-B01AE1233E8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8FFE117-C860-B595-C44B-4210BCF5C20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D3FE79-996A-505F-6F3F-F82F20A99E51}"/>
              </a:ext>
            </a:extLst>
          </p:cNvPr>
          <p:cNvSpPr>
            <a:spLocks noGrp="1"/>
          </p:cNvSpPr>
          <p:nvPr>
            <p:ph type="dt" sz="half" idx="10"/>
          </p:nvPr>
        </p:nvSpPr>
        <p:spPr/>
        <p:txBody>
          <a:bodyPr/>
          <a:lstStyle/>
          <a:p>
            <a:fld id="{876229B4-26DB-4145-8548-5744C7404F5E}" type="datetimeFigureOut">
              <a:rPr lang="it-IT" smtClean="0"/>
              <a:t>30/10/2023</a:t>
            </a:fld>
            <a:endParaRPr lang="it-IT"/>
          </a:p>
        </p:txBody>
      </p:sp>
      <p:sp>
        <p:nvSpPr>
          <p:cNvPr id="6" name="Segnaposto piè di pagina 5">
            <a:extLst>
              <a:ext uri="{FF2B5EF4-FFF2-40B4-BE49-F238E27FC236}">
                <a16:creationId xmlns:a16="http://schemas.microsoft.com/office/drawing/2014/main" id="{0DDDA2F7-A0B6-68ED-C09F-039B18E1617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64A203D-9A67-EDAF-F89E-B797AB91691D}"/>
              </a:ext>
            </a:extLst>
          </p:cNvPr>
          <p:cNvSpPr>
            <a:spLocks noGrp="1"/>
          </p:cNvSpPr>
          <p:nvPr>
            <p:ph type="sldNum" sz="quarter" idx="12"/>
          </p:nvPr>
        </p:nvSpPr>
        <p:spPr/>
        <p:txBody>
          <a:bodyPr/>
          <a:lstStyle/>
          <a:p>
            <a:fld id="{2E86B758-72A1-4F23-8734-E23051984856}" type="slidenum">
              <a:rPr lang="it-IT" smtClean="0"/>
              <a:t>‹N›</a:t>
            </a:fld>
            <a:endParaRPr lang="it-IT"/>
          </a:p>
        </p:txBody>
      </p:sp>
    </p:spTree>
    <p:extLst>
      <p:ext uri="{BB962C8B-B14F-4D97-AF65-F5344CB8AC3E}">
        <p14:creationId xmlns:p14="http://schemas.microsoft.com/office/powerpoint/2010/main" val="38160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8DCF8-5BA2-7104-EA8D-6776E67BC86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2FC818E-B279-0BE5-E0DA-BAF6FE0B5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B07D15F-58ED-B2A8-1187-9B8D8CF4162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E3A4B38-488A-E17C-055B-24E35D5B8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77A4363-2DE6-8A03-92FF-D00C5F03181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5BD0B86-A221-A93A-23C5-2E44CA63AEE1}"/>
              </a:ext>
            </a:extLst>
          </p:cNvPr>
          <p:cNvSpPr>
            <a:spLocks noGrp="1"/>
          </p:cNvSpPr>
          <p:nvPr>
            <p:ph type="dt" sz="half" idx="10"/>
          </p:nvPr>
        </p:nvSpPr>
        <p:spPr/>
        <p:txBody>
          <a:bodyPr/>
          <a:lstStyle/>
          <a:p>
            <a:fld id="{876229B4-26DB-4145-8548-5744C7404F5E}" type="datetimeFigureOut">
              <a:rPr lang="it-IT" smtClean="0"/>
              <a:t>30/10/2023</a:t>
            </a:fld>
            <a:endParaRPr lang="it-IT"/>
          </a:p>
        </p:txBody>
      </p:sp>
      <p:sp>
        <p:nvSpPr>
          <p:cNvPr id="8" name="Segnaposto piè di pagina 7">
            <a:extLst>
              <a:ext uri="{FF2B5EF4-FFF2-40B4-BE49-F238E27FC236}">
                <a16:creationId xmlns:a16="http://schemas.microsoft.com/office/drawing/2014/main" id="{B7347F47-B4D0-BA51-DD10-472120B4F8B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DBAB7F0-1CA4-0FF3-5B2E-DD4FE064E9C2}"/>
              </a:ext>
            </a:extLst>
          </p:cNvPr>
          <p:cNvSpPr>
            <a:spLocks noGrp="1"/>
          </p:cNvSpPr>
          <p:nvPr>
            <p:ph type="sldNum" sz="quarter" idx="12"/>
          </p:nvPr>
        </p:nvSpPr>
        <p:spPr/>
        <p:txBody>
          <a:bodyPr/>
          <a:lstStyle/>
          <a:p>
            <a:fld id="{2E86B758-72A1-4F23-8734-E23051984856}" type="slidenum">
              <a:rPr lang="it-IT" smtClean="0"/>
              <a:t>‹N›</a:t>
            </a:fld>
            <a:endParaRPr lang="it-IT"/>
          </a:p>
        </p:txBody>
      </p:sp>
    </p:spTree>
    <p:extLst>
      <p:ext uri="{BB962C8B-B14F-4D97-AF65-F5344CB8AC3E}">
        <p14:creationId xmlns:p14="http://schemas.microsoft.com/office/powerpoint/2010/main" val="411774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A45EEE-A336-70FB-C764-1137CF49248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2BED06-CE48-CBF2-6B26-CB8885D521A1}"/>
              </a:ext>
            </a:extLst>
          </p:cNvPr>
          <p:cNvSpPr>
            <a:spLocks noGrp="1"/>
          </p:cNvSpPr>
          <p:nvPr>
            <p:ph type="dt" sz="half" idx="10"/>
          </p:nvPr>
        </p:nvSpPr>
        <p:spPr/>
        <p:txBody>
          <a:bodyPr/>
          <a:lstStyle/>
          <a:p>
            <a:fld id="{876229B4-26DB-4145-8548-5744C7404F5E}" type="datetimeFigureOut">
              <a:rPr lang="it-IT" smtClean="0"/>
              <a:t>30/10/2023</a:t>
            </a:fld>
            <a:endParaRPr lang="it-IT"/>
          </a:p>
        </p:txBody>
      </p:sp>
      <p:sp>
        <p:nvSpPr>
          <p:cNvPr id="4" name="Segnaposto piè di pagina 3">
            <a:extLst>
              <a:ext uri="{FF2B5EF4-FFF2-40B4-BE49-F238E27FC236}">
                <a16:creationId xmlns:a16="http://schemas.microsoft.com/office/drawing/2014/main" id="{EF29F575-0F02-D329-6667-95345551DC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C420779-10AE-B526-8A64-06A743D312C8}"/>
              </a:ext>
            </a:extLst>
          </p:cNvPr>
          <p:cNvSpPr>
            <a:spLocks noGrp="1"/>
          </p:cNvSpPr>
          <p:nvPr>
            <p:ph type="sldNum" sz="quarter" idx="12"/>
          </p:nvPr>
        </p:nvSpPr>
        <p:spPr/>
        <p:txBody>
          <a:bodyPr/>
          <a:lstStyle/>
          <a:p>
            <a:fld id="{2E86B758-72A1-4F23-8734-E23051984856}" type="slidenum">
              <a:rPr lang="it-IT" smtClean="0"/>
              <a:t>‹N›</a:t>
            </a:fld>
            <a:endParaRPr lang="it-IT"/>
          </a:p>
        </p:txBody>
      </p:sp>
    </p:spTree>
    <p:extLst>
      <p:ext uri="{BB962C8B-B14F-4D97-AF65-F5344CB8AC3E}">
        <p14:creationId xmlns:p14="http://schemas.microsoft.com/office/powerpoint/2010/main" val="136958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1D0736A-E39A-C498-C159-1308DF8F7C2A}"/>
              </a:ext>
            </a:extLst>
          </p:cNvPr>
          <p:cNvSpPr>
            <a:spLocks noGrp="1"/>
          </p:cNvSpPr>
          <p:nvPr>
            <p:ph type="dt" sz="half" idx="10"/>
          </p:nvPr>
        </p:nvSpPr>
        <p:spPr/>
        <p:txBody>
          <a:bodyPr/>
          <a:lstStyle/>
          <a:p>
            <a:fld id="{876229B4-26DB-4145-8548-5744C7404F5E}" type="datetimeFigureOut">
              <a:rPr lang="it-IT" smtClean="0"/>
              <a:t>30/10/2023</a:t>
            </a:fld>
            <a:endParaRPr lang="it-IT"/>
          </a:p>
        </p:txBody>
      </p:sp>
      <p:sp>
        <p:nvSpPr>
          <p:cNvPr id="3" name="Segnaposto piè di pagina 2">
            <a:extLst>
              <a:ext uri="{FF2B5EF4-FFF2-40B4-BE49-F238E27FC236}">
                <a16:creationId xmlns:a16="http://schemas.microsoft.com/office/drawing/2014/main" id="{28FE4AD4-4948-72DA-2543-BA0A3763CAA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1CB6CEB-821E-1F23-DA3C-114E1D4770FD}"/>
              </a:ext>
            </a:extLst>
          </p:cNvPr>
          <p:cNvSpPr>
            <a:spLocks noGrp="1"/>
          </p:cNvSpPr>
          <p:nvPr>
            <p:ph type="sldNum" sz="quarter" idx="12"/>
          </p:nvPr>
        </p:nvSpPr>
        <p:spPr/>
        <p:txBody>
          <a:bodyPr/>
          <a:lstStyle/>
          <a:p>
            <a:fld id="{2E86B758-72A1-4F23-8734-E23051984856}" type="slidenum">
              <a:rPr lang="it-IT" smtClean="0"/>
              <a:t>‹N›</a:t>
            </a:fld>
            <a:endParaRPr lang="it-IT"/>
          </a:p>
        </p:txBody>
      </p:sp>
    </p:spTree>
    <p:extLst>
      <p:ext uri="{BB962C8B-B14F-4D97-AF65-F5344CB8AC3E}">
        <p14:creationId xmlns:p14="http://schemas.microsoft.com/office/powerpoint/2010/main" val="296488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3AEA5-FF2D-C878-C4CF-D0F97689F6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28C274-6CFE-0CC6-F898-DBE12DE90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4EE2700-C43A-A0D8-E9B1-A3BA8C2E6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94FB03-299F-ED5E-8D49-58C2FB10C3F5}"/>
              </a:ext>
            </a:extLst>
          </p:cNvPr>
          <p:cNvSpPr>
            <a:spLocks noGrp="1"/>
          </p:cNvSpPr>
          <p:nvPr>
            <p:ph type="dt" sz="half" idx="10"/>
          </p:nvPr>
        </p:nvSpPr>
        <p:spPr/>
        <p:txBody>
          <a:bodyPr/>
          <a:lstStyle/>
          <a:p>
            <a:fld id="{876229B4-26DB-4145-8548-5744C7404F5E}" type="datetimeFigureOut">
              <a:rPr lang="it-IT" smtClean="0"/>
              <a:t>30/10/2023</a:t>
            </a:fld>
            <a:endParaRPr lang="it-IT"/>
          </a:p>
        </p:txBody>
      </p:sp>
      <p:sp>
        <p:nvSpPr>
          <p:cNvPr id="6" name="Segnaposto piè di pagina 5">
            <a:extLst>
              <a:ext uri="{FF2B5EF4-FFF2-40B4-BE49-F238E27FC236}">
                <a16:creationId xmlns:a16="http://schemas.microsoft.com/office/drawing/2014/main" id="{E1DAF596-E3B3-A7F7-834B-D8617C4784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52F2866-61D4-5B0F-F546-2A99D601F0C9}"/>
              </a:ext>
            </a:extLst>
          </p:cNvPr>
          <p:cNvSpPr>
            <a:spLocks noGrp="1"/>
          </p:cNvSpPr>
          <p:nvPr>
            <p:ph type="sldNum" sz="quarter" idx="12"/>
          </p:nvPr>
        </p:nvSpPr>
        <p:spPr/>
        <p:txBody>
          <a:bodyPr/>
          <a:lstStyle/>
          <a:p>
            <a:fld id="{2E86B758-72A1-4F23-8734-E23051984856}" type="slidenum">
              <a:rPr lang="it-IT" smtClean="0"/>
              <a:t>‹N›</a:t>
            </a:fld>
            <a:endParaRPr lang="it-IT"/>
          </a:p>
        </p:txBody>
      </p:sp>
    </p:spTree>
    <p:extLst>
      <p:ext uri="{BB962C8B-B14F-4D97-AF65-F5344CB8AC3E}">
        <p14:creationId xmlns:p14="http://schemas.microsoft.com/office/powerpoint/2010/main" val="246790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F5F306-3869-1B7D-A3BA-1E70373C307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5733A7E-FD3B-A19A-AF6E-1EF821F48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FDCD098-9AB1-FDC3-78C3-643517C62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A09C20A-1018-C91C-7050-CFC70BC57011}"/>
              </a:ext>
            </a:extLst>
          </p:cNvPr>
          <p:cNvSpPr>
            <a:spLocks noGrp="1"/>
          </p:cNvSpPr>
          <p:nvPr>
            <p:ph type="dt" sz="half" idx="10"/>
          </p:nvPr>
        </p:nvSpPr>
        <p:spPr/>
        <p:txBody>
          <a:bodyPr/>
          <a:lstStyle/>
          <a:p>
            <a:fld id="{876229B4-26DB-4145-8548-5744C7404F5E}" type="datetimeFigureOut">
              <a:rPr lang="it-IT" smtClean="0"/>
              <a:t>30/10/2023</a:t>
            </a:fld>
            <a:endParaRPr lang="it-IT"/>
          </a:p>
        </p:txBody>
      </p:sp>
      <p:sp>
        <p:nvSpPr>
          <p:cNvPr id="6" name="Segnaposto piè di pagina 5">
            <a:extLst>
              <a:ext uri="{FF2B5EF4-FFF2-40B4-BE49-F238E27FC236}">
                <a16:creationId xmlns:a16="http://schemas.microsoft.com/office/drawing/2014/main" id="{31805FF4-3E43-9EE1-6696-F94FBA70F36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94B9A0A-AAD1-91AB-F741-CC569CF48EDB}"/>
              </a:ext>
            </a:extLst>
          </p:cNvPr>
          <p:cNvSpPr>
            <a:spLocks noGrp="1"/>
          </p:cNvSpPr>
          <p:nvPr>
            <p:ph type="sldNum" sz="quarter" idx="12"/>
          </p:nvPr>
        </p:nvSpPr>
        <p:spPr/>
        <p:txBody>
          <a:bodyPr/>
          <a:lstStyle/>
          <a:p>
            <a:fld id="{2E86B758-72A1-4F23-8734-E23051984856}" type="slidenum">
              <a:rPr lang="it-IT" smtClean="0"/>
              <a:t>‹N›</a:t>
            </a:fld>
            <a:endParaRPr lang="it-IT"/>
          </a:p>
        </p:txBody>
      </p:sp>
    </p:spTree>
    <p:extLst>
      <p:ext uri="{BB962C8B-B14F-4D97-AF65-F5344CB8AC3E}">
        <p14:creationId xmlns:p14="http://schemas.microsoft.com/office/powerpoint/2010/main" val="163481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8C74AFB-ED13-CD81-5F89-49C3BDBF8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309B36A-8154-CBD5-3BA3-8C92D9387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0D67271-E925-958E-A208-DF85CA629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229B4-26DB-4145-8548-5744C7404F5E}" type="datetimeFigureOut">
              <a:rPr lang="it-IT" smtClean="0"/>
              <a:t>30/10/2023</a:t>
            </a:fld>
            <a:endParaRPr lang="it-IT"/>
          </a:p>
        </p:txBody>
      </p:sp>
      <p:sp>
        <p:nvSpPr>
          <p:cNvPr id="5" name="Segnaposto piè di pagina 4">
            <a:extLst>
              <a:ext uri="{FF2B5EF4-FFF2-40B4-BE49-F238E27FC236}">
                <a16:creationId xmlns:a16="http://schemas.microsoft.com/office/drawing/2014/main" id="{F99E5B62-EB1D-9BB3-039A-C4E34117E8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1E75EB9-4ACB-A3B0-10C3-8D35BA97F3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6B758-72A1-4F23-8734-E23051984856}" type="slidenum">
              <a:rPr lang="it-IT" smtClean="0"/>
              <a:t>‹N›</a:t>
            </a:fld>
            <a:endParaRPr lang="it-IT"/>
          </a:p>
        </p:txBody>
      </p:sp>
    </p:spTree>
    <p:extLst>
      <p:ext uri="{BB962C8B-B14F-4D97-AF65-F5344CB8AC3E}">
        <p14:creationId xmlns:p14="http://schemas.microsoft.com/office/powerpoint/2010/main" val="2053406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vigilfuoco.it/" TargetMode="External"/><Relationship Id="rId2" Type="http://schemas.openxmlformats.org/officeDocument/2006/relationships/hyperlink" Target="https://www.vigilfuoco.it/aspx/ReturnDocument.aspx?IdDocumento=1396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E163E0-67A9-3600-BF53-B491021EF85D}"/>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977DF7EE-958D-0B20-A1F8-79AD10710D47}"/>
              </a:ext>
            </a:extLst>
          </p:cNvPr>
          <p:cNvSpPr>
            <a:spLocks noGrp="1"/>
          </p:cNvSpPr>
          <p:nvPr>
            <p:ph type="subTitle" idx="1"/>
          </p:nvPr>
        </p:nvSpPr>
        <p:spPr/>
        <p:txBody>
          <a:bodyPr/>
          <a:lstStyle/>
          <a:p>
            <a:endParaRPr lang="it-IT"/>
          </a:p>
        </p:txBody>
      </p:sp>
      <p:pic>
        <p:nvPicPr>
          <p:cNvPr id="5" name="Immagine 4">
            <a:extLst>
              <a:ext uri="{FF2B5EF4-FFF2-40B4-BE49-F238E27FC236}">
                <a16:creationId xmlns:a16="http://schemas.microsoft.com/office/drawing/2014/main" id="{FF6A8B64-D054-6152-1D88-D36A6CE21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938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BEBD02-04FF-B8C4-1AF2-3DA4A9489996}"/>
              </a:ext>
            </a:extLst>
          </p:cNvPr>
          <p:cNvSpPr>
            <a:spLocks noGrp="1"/>
          </p:cNvSpPr>
          <p:nvPr>
            <p:ph type="title"/>
          </p:nvPr>
        </p:nvSpPr>
        <p:spPr/>
        <p:txBody>
          <a:bodyPr/>
          <a:lstStyle/>
          <a:p>
            <a:pPr algn="ctr"/>
            <a:r>
              <a:rPr lang="it-IT" b="1" dirty="0">
                <a:ln w="0"/>
                <a:solidFill>
                  <a:schemeClr val="accent5">
                    <a:lumMod val="75000"/>
                  </a:schemeClr>
                </a:solidFill>
                <a:effectLst>
                  <a:outerShdw blurRad="38100" dist="25400" dir="5400000" algn="ctr" rotWithShape="0">
                    <a:srgbClr val="6E747A">
                      <a:alpha val="43000"/>
                    </a:srgbClr>
                  </a:outerShdw>
                </a:effectLst>
              </a:rPr>
              <a:t>139 Posti Disponibili</a:t>
            </a:r>
          </a:p>
        </p:txBody>
      </p:sp>
      <p:sp>
        <p:nvSpPr>
          <p:cNvPr id="3" name="Segnaposto contenuto 2">
            <a:extLst>
              <a:ext uri="{FF2B5EF4-FFF2-40B4-BE49-F238E27FC236}">
                <a16:creationId xmlns:a16="http://schemas.microsoft.com/office/drawing/2014/main" id="{AC26CCB3-4E6E-1C52-6D2C-F245120B46FC}"/>
              </a:ext>
            </a:extLst>
          </p:cNvPr>
          <p:cNvSpPr>
            <a:spLocks noGrp="1"/>
          </p:cNvSpPr>
          <p:nvPr>
            <p:ph idx="1"/>
          </p:nvPr>
        </p:nvSpPr>
        <p:spPr>
          <a:xfrm>
            <a:off x="838200" y="1439333"/>
            <a:ext cx="10515600" cy="4737630"/>
          </a:xfrm>
        </p:spPr>
        <p:txBody>
          <a:bodyPr>
            <a:normAutofit/>
          </a:bodyPr>
          <a:lstStyle/>
          <a:p>
            <a:pPr marL="0" indent="0">
              <a:buNone/>
            </a:pPr>
            <a:r>
              <a:rPr lang="it-IT" sz="1200" b="1" i="0" dirty="0">
                <a:solidFill>
                  <a:srgbClr val="000000"/>
                </a:solidFill>
                <a:effectLst/>
                <a:latin typeface="open sans" panose="020B0606030504020204" pitchFamily="34" charset="0"/>
              </a:rPr>
              <a:t>Sono previste le seguenti riserve:</a:t>
            </a:r>
          </a:p>
          <a:p>
            <a:pPr marL="0" indent="0">
              <a:buNone/>
            </a:pPr>
            <a:br>
              <a:rPr lang="it-IT" sz="1200" dirty="0"/>
            </a:br>
            <a:r>
              <a:rPr lang="it-IT" sz="1200" b="0" i="0" dirty="0">
                <a:solidFill>
                  <a:srgbClr val="000000"/>
                </a:solidFill>
                <a:effectLst/>
                <a:latin typeface="open sans" panose="020B0606030504020204" pitchFamily="34" charset="0"/>
              </a:rPr>
              <a:t>– </a:t>
            </a:r>
            <a:r>
              <a:rPr lang="it-IT" sz="1200" b="0" i="0" u="sng" dirty="0">
                <a:solidFill>
                  <a:srgbClr val="000000"/>
                </a:solidFill>
                <a:effectLst/>
                <a:latin typeface="open sans" panose="020B0606030504020204" pitchFamily="34" charset="0"/>
              </a:rPr>
              <a:t>un sesto dei posti</a:t>
            </a:r>
            <a:r>
              <a:rPr lang="it-IT" sz="1200" b="0" i="0" dirty="0">
                <a:solidFill>
                  <a:srgbClr val="000000"/>
                </a:solidFill>
                <a:effectLst/>
                <a:latin typeface="open sans" panose="020B0606030504020204" pitchFamily="34" charset="0"/>
              </a:rPr>
              <a:t> al personale appartenente al ruolo degli operatori e degli assistenti che, alla data di scadenza del termine stabilito nel </a:t>
            </a:r>
          </a:p>
          <a:p>
            <a:pPr marL="0" indent="0">
              <a:buNone/>
            </a:pPr>
            <a:r>
              <a:rPr lang="it-IT" sz="1200" b="0" i="0" dirty="0">
                <a:solidFill>
                  <a:srgbClr val="000000"/>
                </a:solidFill>
                <a:effectLst/>
                <a:latin typeface="open sans" panose="020B0606030504020204" pitchFamily="34" charset="0"/>
              </a:rPr>
              <a:t>presente bando per la presentazione della domanda di partecipazione, sia in possesso dei requisiti di cui all’articolo 2, ad esclusione dei limiti di </a:t>
            </a:r>
          </a:p>
          <a:p>
            <a:pPr marL="0" indent="0">
              <a:buNone/>
            </a:pPr>
            <a:r>
              <a:rPr lang="it-IT" sz="1200" b="0" i="0" dirty="0">
                <a:solidFill>
                  <a:srgbClr val="000000"/>
                </a:solidFill>
                <a:effectLst/>
                <a:latin typeface="open sans" panose="020B0606030504020204" pitchFamily="34" charset="0"/>
              </a:rPr>
              <a:t>età;</a:t>
            </a:r>
            <a:br>
              <a:rPr lang="it-IT" sz="1200" dirty="0"/>
            </a:br>
            <a:endParaRPr lang="it-IT" sz="1200" dirty="0"/>
          </a:p>
          <a:p>
            <a:pPr marL="0" indent="0">
              <a:buNone/>
            </a:pPr>
            <a:r>
              <a:rPr lang="it-IT" sz="1200" b="0" i="0" dirty="0">
                <a:solidFill>
                  <a:srgbClr val="000000"/>
                </a:solidFill>
                <a:effectLst/>
                <a:latin typeface="open sans" panose="020B0606030504020204" pitchFamily="34" charset="0"/>
              </a:rPr>
              <a:t>– </a:t>
            </a:r>
            <a:r>
              <a:rPr lang="it-IT" sz="1200" b="0" i="0" u="sng" dirty="0">
                <a:solidFill>
                  <a:srgbClr val="000000"/>
                </a:solidFill>
                <a:effectLst/>
                <a:latin typeface="open sans" panose="020B0606030504020204" pitchFamily="34" charset="0"/>
              </a:rPr>
              <a:t>il dieci per cento dei posti</a:t>
            </a:r>
            <a:r>
              <a:rPr lang="it-IT" sz="1200" b="0" i="0" dirty="0">
                <a:solidFill>
                  <a:srgbClr val="000000"/>
                </a:solidFill>
                <a:effectLst/>
                <a:latin typeface="open sans" panose="020B0606030504020204" pitchFamily="34" charset="0"/>
              </a:rPr>
              <a:t> al personale volontario del Corpo nazionale dei vigili del fuoco che, alla data di scadenza del termine stabilito nel </a:t>
            </a:r>
          </a:p>
          <a:p>
            <a:pPr marL="0" indent="0">
              <a:buNone/>
            </a:pPr>
            <a:r>
              <a:rPr lang="it-IT" sz="1200" b="0" i="0" dirty="0">
                <a:solidFill>
                  <a:srgbClr val="000000"/>
                </a:solidFill>
                <a:effectLst/>
                <a:latin typeface="open sans" panose="020B0606030504020204" pitchFamily="34" charset="0"/>
              </a:rPr>
              <a:t>presente bando per la presentazione della domanda di partecipazione, sia iscritto negli appositi elenchi da almeno sette anni ed abbia effettuato </a:t>
            </a:r>
          </a:p>
          <a:p>
            <a:pPr marL="0" indent="0">
              <a:buNone/>
            </a:pPr>
            <a:r>
              <a:rPr lang="it-IT" sz="1200" b="0" i="0" dirty="0">
                <a:solidFill>
                  <a:srgbClr val="000000"/>
                </a:solidFill>
                <a:effectLst/>
                <a:latin typeface="open sans" panose="020B0606030504020204" pitchFamily="34" charset="0"/>
              </a:rPr>
              <a:t>non meno di duecento giorni di servizio, fermi restando gli altri requisiti previsti dal citato articolo 2;</a:t>
            </a:r>
            <a:br>
              <a:rPr lang="it-IT" sz="1200" dirty="0"/>
            </a:br>
            <a:endParaRPr lang="it-IT" sz="1200" dirty="0"/>
          </a:p>
          <a:p>
            <a:pPr marL="0" indent="0">
              <a:buNone/>
            </a:pPr>
            <a:r>
              <a:rPr lang="it-IT" sz="1200" b="0" i="0" dirty="0">
                <a:solidFill>
                  <a:srgbClr val="000000"/>
                </a:solidFill>
                <a:effectLst/>
                <a:latin typeface="open sans" panose="020B0606030504020204" pitchFamily="34" charset="0"/>
              </a:rPr>
              <a:t>– </a:t>
            </a:r>
            <a:r>
              <a:rPr lang="it-IT" sz="1200" b="0" i="0" u="sng" dirty="0">
                <a:solidFill>
                  <a:srgbClr val="000000"/>
                </a:solidFill>
                <a:effectLst/>
                <a:latin typeface="open sans" panose="020B0606030504020204" pitchFamily="34" charset="0"/>
              </a:rPr>
              <a:t>il due per cento dei posti</a:t>
            </a:r>
            <a:r>
              <a:rPr lang="it-IT" sz="1200" b="0" i="0" dirty="0">
                <a:solidFill>
                  <a:srgbClr val="000000"/>
                </a:solidFill>
                <a:effectLst/>
                <a:latin typeface="open sans" panose="020B0606030504020204" pitchFamily="34" charset="0"/>
              </a:rPr>
              <a:t> agli ufficiali delle forze armate che abbiano terminato senza demerito, alla data di scadenza del termine utile stabilito </a:t>
            </a:r>
          </a:p>
          <a:p>
            <a:pPr marL="0" indent="0">
              <a:buNone/>
            </a:pPr>
            <a:r>
              <a:rPr lang="it-IT" sz="1200" b="0" i="0" dirty="0">
                <a:solidFill>
                  <a:srgbClr val="000000"/>
                </a:solidFill>
                <a:effectLst/>
                <a:latin typeface="open sans" panose="020B0606030504020204" pitchFamily="34" charset="0"/>
              </a:rPr>
              <a:t>nel presente bando per la presentazione della domanda di partecipazione, la ferma biennale, fermi restando gli altri requisiti previsti dal predetto </a:t>
            </a:r>
          </a:p>
          <a:p>
            <a:pPr marL="0" indent="0">
              <a:buNone/>
            </a:pPr>
            <a:r>
              <a:rPr lang="it-IT" sz="1200" b="0" i="0" dirty="0">
                <a:solidFill>
                  <a:srgbClr val="000000"/>
                </a:solidFill>
                <a:effectLst/>
                <a:latin typeface="open sans" panose="020B0606030504020204" pitchFamily="34" charset="0"/>
              </a:rPr>
              <a:t>articolo 2.</a:t>
            </a:r>
            <a:br>
              <a:rPr lang="it-IT" sz="1200" dirty="0"/>
            </a:br>
            <a:br>
              <a:rPr lang="it-IT" sz="1200" dirty="0"/>
            </a:br>
            <a:r>
              <a:rPr lang="it-IT" sz="1200" b="0" i="0" dirty="0">
                <a:solidFill>
                  <a:srgbClr val="000000"/>
                </a:solidFill>
                <a:effectLst/>
                <a:latin typeface="open sans" panose="020B0606030504020204" pitchFamily="34" charset="0"/>
              </a:rPr>
              <a:t>I posti riservati, non coperti per mancanza di vincitori, sono conferiti, secondo l’ordine della graduatoria, agli altri candidati idonei.</a:t>
            </a:r>
          </a:p>
        </p:txBody>
      </p:sp>
    </p:spTree>
    <p:extLst>
      <p:ext uri="{BB962C8B-B14F-4D97-AF65-F5344CB8AC3E}">
        <p14:creationId xmlns:p14="http://schemas.microsoft.com/office/powerpoint/2010/main" val="419708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AEA09B-E6A1-40AB-82A1-8748663732C4}"/>
              </a:ext>
            </a:extLst>
          </p:cNvPr>
          <p:cNvSpPr>
            <a:spLocks noGrp="1"/>
          </p:cNvSpPr>
          <p:nvPr>
            <p:ph type="title"/>
          </p:nvPr>
        </p:nvSpPr>
        <p:spPr/>
        <p:txBody>
          <a:bodyPr/>
          <a:lstStyle/>
          <a:p>
            <a:pPr algn="ctr"/>
            <a:r>
              <a:rPr lang="it-IT" b="1" i="0" dirty="0">
                <a:solidFill>
                  <a:schemeClr val="accent1"/>
                </a:solidFill>
                <a:effectLst>
                  <a:outerShdw blurRad="38100" dist="38100" dir="2700000" algn="tl">
                    <a:srgbClr val="000000">
                      <a:alpha val="43137"/>
                    </a:srgbClr>
                  </a:outerShdw>
                </a:effectLst>
              </a:rPr>
              <a:t>Prove e materie del concorso</a:t>
            </a:r>
            <a:br>
              <a:rPr lang="it-IT" b="1" i="0" dirty="0">
                <a:solidFill>
                  <a:srgbClr val="000000"/>
                </a:solidFill>
                <a:effectLst/>
                <a:latin typeface="open sans" panose="020B0606030504020204" pitchFamily="34" charset="0"/>
              </a:rPr>
            </a:br>
            <a:endParaRPr lang="it-IT" dirty="0"/>
          </a:p>
        </p:txBody>
      </p:sp>
      <p:sp>
        <p:nvSpPr>
          <p:cNvPr id="3" name="Segnaposto contenuto 2">
            <a:extLst>
              <a:ext uri="{FF2B5EF4-FFF2-40B4-BE49-F238E27FC236}">
                <a16:creationId xmlns:a16="http://schemas.microsoft.com/office/drawing/2014/main" id="{A048D35B-2A09-BF1A-E4D8-5E498AE72DF0}"/>
              </a:ext>
            </a:extLst>
          </p:cNvPr>
          <p:cNvSpPr>
            <a:spLocks noGrp="1"/>
          </p:cNvSpPr>
          <p:nvPr>
            <p:ph idx="1"/>
          </p:nvPr>
        </p:nvSpPr>
        <p:spPr>
          <a:xfrm>
            <a:off x="838200" y="1027905"/>
            <a:ext cx="10515600" cy="5135827"/>
          </a:xfrm>
        </p:spPr>
        <p:txBody>
          <a:bodyPr>
            <a:normAutofit fontScale="62500" lnSpcReduction="20000"/>
          </a:bodyPr>
          <a:lstStyle/>
          <a:p>
            <a:pPr marL="0" indent="0">
              <a:buNone/>
            </a:pPr>
            <a:r>
              <a:rPr lang="it-IT" sz="1900" b="1" i="0" dirty="0">
                <a:solidFill>
                  <a:srgbClr val="000000"/>
                </a:solidFill>
                <a:effectLst/>
                <a:latin typeface="open sans" panose="020B0606030504020204" pitchFamily="34" charset="0"/>
              </a:rPr>
              <a:t>Il concorso è articolato nelle seguenti prove:</a:t>
            </a:r>
          </a:p>
          <a:p>
            <a:r>
              <a:rPr lang="it-IT" sz="1900" b="0" i="0" dirty="0">
                <a:solidFill>
                  <a:srgbClr val="000000"/>
                </a:solidFill>
                <a:effectLst/>
                <a:latin typeface="open sans" panose="020B0606030504020204" pitchFamily="34" charset="0"/>
              </a:rPr>
              <a:t>eventuale prova preselettiva (Qualora il numero delle domande presentate superi di dieci volte il numero dei posti messi a concorso)</a:t>
            </a:r>
          </a:p>
          <a:p>
            <a:r>
              <a:rPr lang="it-IT" sz="1900" dirty="0">
                <a:solidFill>
                  <a:srgbClr val="000000"/>
                </a:solidFill>
                <a:latin typeface="open sans" panose="020B0606030504020204" pitchFamily="34" charset="0"/>
              </a:rPr>
              <a:t>P</a:t>
            </a:r>
            <a:r>
              <a:rPr lang="it-IT" sz="1900" b="0" i="0" dirty="0">
                <a:solidFill>
                  <a:srgbClr val="000000"/>
                </a:solidFill>
                <a:effectLst/>
                <a:latin typeface="open sans" panose="020B0606030504020204" pitchFamily="34" charset="0"/>
              </a:rPr>
              <a:t>rova scritta;</a:t>
            </a:r>
          </a:p>
          <a:p>
            <a:r>
              <a:rPr lang="it-IT" sz="1900" b="0" i="0" dirty="0">
                <a:solidFill>
                  <a:srgbClr val="000000"/>
                </a:solidFill>
                <a:effectLst/>
                <a:latin typeface="open sans" panose="020B0606030504020204" pitchFamily="34" charset="0"/>
              </a:rPr>
              <a:t>colloquio orale;</a:t>
            </a:r>
          </a:p>
          <a:p>
            <a:r>
              <a:rPr lang="it-IT" sz="1900" b="0" i="0" dirty="0">
                <a:solidFill>
                  <a:srgbClr val="000000"/>
                </a:solidFill>
                <a:effectLst/>
                <a:latin typeface="open sans" panose="020B0606030504020204" pitchFamily="34" charset="0"/>
              </a:rPr>
              <a:t>accertamenti per l’idoneità psico-fisica e attitudinale.</a:t>
            </a:r>
          </a:p>
          <a:p>
            <a:pPr marL="0" indent="0">
              <a:buNone/>
            </a:pPr>
            <a:r>
              <a:rPr lang="it-IT" sz="1900" b="1" i="0" dirty="0">
                <a:solidFill>
                  <a:srgbClr val="000000"/>
                </a:solidFill>
                <a:effectLst/>
                <a:latin typeface="open sans" panose="020B0606030504020204" pitchFamily="34" charset="0"/>
              </a:rPr>
              <a:t>La prova scritta consiste nella risposta sintetica a quesiti  sulle seguenti materie</a:t>
            </a:r>
          </a:p>
          <a:p>
            <a:r>
              <a:rPr lang="it-IT" sz="1900" b="0" i="0" dirty="0">
                <a:solidFill>
                  <a:srgbClr val="000000"/>
                </a:solidFill>
                <a:effectLst/>
                <a:latin typeface="open sans" panose="020B0606030504020204" pitchFamily="34" charset="0"/>
              </a:rPr>
              <a:t>elementi di diritto amministrativo;</a:t>
            </a:r>
          </a:p>
          <a:p>
            <a:r>
              <a:rPr lang="it-IT" sz="1900" b="0" i="0" dirty="0">
                <a:solidFill>
                  <a:srgbClr val="000000"/>
                </a:solidFill>
                <a:effectLst/>
                <a:latin typeface="open sans" panose="020B0606030504020204" pitchFamily="34" charset="0"/>
              </a:rPr>
              <a:t> elementi di diritto costituzionale;</a:t>
            </a:r>
          </a:p>
          <a:p>
            <a:r>
              <a:rPr lang="it-IT" sz="1900" b="0" i="0" dirty="0">
                <a:solidFill>
                  <a:srgbClr val="000000"/>
                </a:solidFill>
                <a:effectLst/>
                <a:latin typeface="open sans" panose="020B0606030504020204" pitchFamily="34" charset="0"/>
              </a:rPr>
              <a:t>elementi di contabilità di stato.</a:t>
            </a:r>
          </a:p>
          <a:p>
            <a:pPr marL="0" indent="0">
              <a:buNone/>
            </a:pPr>
            <a:r>
              <a:rPr lang="it-IT" sz="1900" b="0" i="0" dirty="0">
                <a:solidFill>
                  <a:srgbClr val="FF0000"/>
                </a:solidFill>
                <a:effectLst/>
                <a:latin typeface="open sans" panose="020B0606030504020204" pitchFamily="34" charset="0"/>
              </a:rPr>
              <a:t>Sono ammessi alla prova orale i candidati che abbiano riportato nella prova scritta una votazione non inferiore a 21/30 (ventuno/trentesimi).</a:t>
            </a:r>
          </a:p>
          <a:p>
            <a:pPr marL="0" indent="0">
              <a:buNone/>
            </a:pPr>
            <a:r>
              <a:rPr lang="it-IT" sz="1900" b="1" i="0" dirty="0">
                <a:solidFill>
                  <a:srgbClr val="000000"/>
                </a:solidFill>
                <a:effectLst/>
                <a:latin typeface="open sans" panose="020B0606030504020204" pitchFamily="34" charset="0"/>
              </a:rPr>
              <a:t>La prova orale consiste:</a:t>
            </a:r>
          </a:p>
          <a:p>
            <a:pPr marL="0" indent="0">
              <a:buNone/>
            </a:pPr>
            <a:r>
              <a:rPr lang="it-IT" sz="1900" b="0" i="0" dirty="0">
                <a:solidFill>
                  <a:srgbClr val="000000"/>
                </a:solidFill>
                <a:effectLst/>
                <a:latin typeface="open sans" panose="020B0606030504020204" pitchFamily="34" charset="0"/>
              </a:rPr>
              <a:t>oltre che sulle materie oggetto della prova scritta, sulle seguenti materie:</a:t>
            </a:r>
          </a:p>
          <a:p>
            <a:pPr marL="0" indent="0">
              <a:buNone/>
            </a:pPr>
            <a:r>
              <a:rPr lang="it-IT" sz="1900" b="0" i="0" dirty="0">
                <a:solidFill>
                  <a:srgbClr val="000000"/>
                </a:solidFill>
                <a:effectLst/>
                <a:latin typeface="open sans" panose="020B0606030504020204" pitchFamily="34" charset="0"/>
              </a:rPr>
              <a:t>elementi di scienza delle finanze; </a:t>
            </a:r>
          </a:p>
          <a:p>
            <a:pPr marL="0" indent="0">
              <a:buNone/>
            </a:pPr>
            <a:r>
              <a:rPr lang="it-IT" sz="1900" dirty="0">
                <a:solidFill>
                  <a:srgbClr val="000000"/>
                </a:solidFill>
                <a:latin typeface="open sans" panose="020B0606030504020204" pitchFamily="34" charset="0"/>
              </a:rPr>
              <a:t>el</a:t>
            </a:r>
            <a:r>
              <a:rPr lang="it-IT" sz="1900" b="0" i="0" dirty="0">
                <a:solidFill>
                  <a:srgbClr val="000000"/>
                </a:solidFill>
                <a:effectLst/>
                <a:latin typeface="open sans" panose="020B0606030504020204" pitchFamily="34" charset="0"/>
              </a:rPr>
              <a:t>ementi </a:t>
            </a:r>
            <a:r>
              <a:rPr lang="it-IT" sz="1900" dirty="0">
                <a:solidFill>
                  <a:srgbClr val="000000"/>
                </a:solidFill>
                <a:latin typeface="open sans" panose="020B0606030504020204" pitchFamily="34" charset="0"/>
              </a:rPr>
              <a:t>di diritto privato;</a:t>
            </a:r>
          </a:p>
          <a:p>
            <a:pPr marL="0" indent="0">
              <a:buNone/>
            </a:pPr>
            <a:r>
              <a:rPr lang="it-IT" sz="1900" b="0" i="0" dirty="0">
                <a:solidFill>
                  <a:srgbClr val="000000"/>
                </a:solidFill>
                <a:effectLst/>
                <a:latin typeface="open sans" panose="020B0606030504020204" pitchFamily="34" charset="0"/>
              </a:rPr>
              <a:t>ordinamento del Ministero dell’interno, con particolare riferimento al Dipartimento dei vigili del fuoco, del </a:t>
            </a:r>
          </a:p>
          <a:p>
            <a:pPr marL="0" indent="0">
              <a:buNone/>
            </a:pPr>
            <a:r>
              <a:rPr lang="it-IT" sz="1900" b="0" i="0" dirty="0">
                <a:solidFill>
                  <a:srgbClr val="000000"/>
                </a:solidFill>
                <a:effectLst/>
                <a:latin typeface="open sans" panose="020B0606030504020204" pitchFamily="34" charset="0"/>
              </a:rPr>
              <a:t>soccorso pubblico e della difesa civile e ordinamento del personale del corpo nazionale dei vigili del fuoco.</a:t>
            </a:r>
          </a:p>
          <a:p>
            <a:pPr marL="0" indent="0">
              <a:buNone/>
            </a:pPr>
            <a:r>
              <a:rPr lang="it-IT" sz="1900" b="1" i="0" dirty="0">
                <a:solidFill>
                  <a:srgbClr val="000000"/>
                </a:solidFill>
                <a:effectLst/>
                <a:latin typeface="open sans" panose="020B0606030504020204" pitchFamily="34" charset="0"/>
              </a:rPr>
              <a:t>Prevista verifica della lingua straniera a scelta tra Inglese, Francese, Spagnolo, Tedesco. </a:t>
            </a:r>
          </a:p>
          <a:p>
            <a:pPr marL="0" indent="0">
              <a:buNone/>
            </a:pPr>
            <a:r>
              <a:rPr lang="it-IT" sz="1900" b="0" i="0" dirty="0">
                <a:solidFill>
                  <a:srgbClr val="FF0000"/>
                </a:solidFill>
                <a:effectLst/>
                <a:latin typeface="open sans" panose="020B0606030504020204" pitchFamily="34" charset="0"/>
              </a:rPr>
              <a:t> il punteggio minimo necessario per superare la prova orale è di 21/30.</a:t>
            </a:r>
            <a:endParaRPr lang="it-IT" sz="1900" b="1" i="0" dirty="0">
              <a:solidFill>
                <a:srgbClr val="FF0000"/>
              </a:solidFill>
              <a:effectLst/>
              <a:latin typeface="open sans" panose="020B0606030504020204" pitchFamily="34" charset="0"/>
            </a:endParaRPr>
          </a:p>
          <a:p>
            <a:pPr marL="0" indent="0">
              <a:buNone/>
            </a:pPr>
            <a:br>
              <a:rPr lang="it-IT" sz="1100" dirty="0"/>
            </a:br>
            <a:br>
              <a:rPr lang="it-IT" sz="1600" dirty="0"/>
            </a:br>
            <a:endParaRPr lang="it-IT" sz="1600" b="1" dirty="0">
              <a:solidFill>
                <a:srgbClr val="FF0000"/>
              </a:solidFill>
            </a:endParaRPr>
          </a:p>
        </p:txBody>
      </p:sp>
    </p:spTree>
    <p:extLst>
      <p:ext uri="{BB962C8B-B14F-4D97-AF65-F5344CB8AC3E}">
        <p14:creationId xmlns:p14="http://schemas.microsoft.com/office/powerpoint/2010/main" val="321658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B1FCF5-59D4-A6B8-023D-B3C7B9924412}"/>
              </a:ext>
            </a:extLst>
          </p:cNvPr>
          <p:cNvSpPr>
            <a:spLocks noGrp="1"/>
          </p:cNvSpPr>
          <p:nvPr>
            <p:ph type="title"/>
          </p:nvPr>
        </p:nvSpPr>
        <p:spPr/>
        <p:txBody>
          <a:bodyPr/>
          <a:lstStyle/>
          <a:p>
            <a:pPr algn="ctr"/>
            <a:r>
              <a:rPr lang="it-IT" b="1" dirty="0">
                <a:solidFill>
                  <a:schemeClr val="accent1"/>
                </a:solidFill>
                <a:effectLst>
                  <a:outerShdw blurRad="38100" dist="38100" dir="2700000" algn="tl">
                    <a:srgbClr val="000000">
                      <a:alpha val="43137"/>
                    </a:srgbClr>
                  </a:outerShdw>
                </a:effectLst>
              </a:rPr>
              <a:t>Requisiti di ammissione</a:t>
            </a:r>
          </a:p>
        </p:txBody>
      </p:sp>
      <p:sp>
        <p:nvSpPr>
          <p:cNvPr id="3" name="Segnaposto contenuto 2">
            <a:extLst>
              <a:ext uri="{FF2B5EF4-FFF2-40B4-BE49-F238E27FC236}">
                <a16:creationId xmlns:a16="http://schemas.microsoft.com/office/drawing/2014/main" id="{C0A3B1E6-7843-5E50-0ED7-EC0F9EA8F424}"/>
              </a:ext>
            </a:extLst>
          </p:cNvPr>
          <p:cNvSpPr>
            <a:spLocks noGrp="1"/>
          </p:cNvSpPr>
          <p:nvPr>
            <p:ph idx="1"/>
          </p:nvPr>
        </p:nvSpPr>
        <p:spPr/>
        <p:txBody>
          <a:bodyPr>
            <a:normAutofit lnSpcReduction="10000"/>
          </a:bodyPr>
          <a:lstStyle/>
          <a:p>
            <a:pPr>
              <a:buAutoNum type="alphaLcParenR"/>
            </a:pPr>
            <a:r>
              <a:rPr lang="it-IT" sz="1200" dirty="0">
                <a:latin typeface="open sans" panose="020B0606030504020204" pitchFamily="34" charset="0"/>
                <a:ea typeface="open sans" panose="020B0606030504020204" pitchFamily="34" charset="0"/>
                <a:cs typeface="open sans" panose="020B0606030504020204" pitchFamily="34" charset="0"/>
              </a:rPr>
              <a:t>cittadinanza italiana;</a:t>
            </a:r>
          </a:p>
          <a:p>
            <a:pPr>
              <a:buAutoNum type="alphaLcParenR"/>
            </a:pPr>
            <a:endParaRPr lang="it-IT" sz="1200" dirty="0">
              <a:latin typeface="open sans" panose="020B0606030504020204" pitchFamily="34" charset="0"/>
              <a:ea typeface="open sans" panose="020B0606030504020204" pitchFamily="34" charset="0"/>
              <a:cs typeface="open sans" panose="020B0606030504020204" pitchFamily="34" charset="0"/>
            </a:endParaRPr>
          </a:p>
          <a:p>
            <a:pPr>
              <a:buAutoNum type="alphaLcParenR"/>
            </a:pPr>
            <a:r>
              <a:rPr lang="it-IT" sz="1200" dirty="0">
                <a:latin typeface="open sans" panose="020B0606030504020204" pitchFamily="34" charset="0"/>
                <a:ea typeface="open sans" panose="020B0606030504020204" pitchFamily="34" charset="0"/>
                <a:cs typeface="open sans" panose="020B0606030504020204" pitchFamily="34" charset="0"/>
              </a:rPr>
              <a:t>godimento dei diritti politici;</a:t>
            </a:r>
          </a:p>
          <a:p>
            <a:pPr>
              <a:buAutoNum type="alphaLcParenR"/>
            </a:pPr>
            <a:endParaRPr lang="it-IT" sz="1200" dirty="0">
              <a:latin typeface="open sans" panose="020B0606030504020204" pitchFamily="34" charset="0"/>
              <a:ea typeface="open sans" panose="020B0606030504020204" pitchFamily="34" charset="0"/>
              <a:cs typeface="open sans" panose="020B0606030504020204" pitchFamily="34" charset="0"/>
            </a:endParaRPr>
          </a:p>
          <a:p>
            <a:pPr>
              <a:buAutoNum type="alphaLcParenR"/>
            </a:pPr>
            <a:r>
              <a:rPr lang="it-IT" sz="1200" dirty="0">
                <a:latin typeface="open sans" panose="020B0606030504020204" pitchFamily="34" charset="0"/>
                <a:ea typeface="open sans" panose="020B0606030504020204" pitchFamily="34" charset="0"/>
                <a:cs typeface="open sans" panose="020B0606030504020204" pitchFamily="34" charset="0"/>
              </a:rPr>
              <a:t>età non superiore agli anni 45. Non è soggetta ai limiti massimi di età, ai sensi dell’art. 78, comma 2, del decreto legislativo 13 ottobre 2005, n. 217, la partecipazione al concorso del personale appartenente al ruolo degli operatori e degli assistenti del Corpo nazionale dei vigili del fuoco destinatario della riserva di un sesto dei posti di cui all’articolo 1, comma 2, lettera a) del presente bando;</a:t>
            </a:r>
          </a:p>
          <a:p>
            <a:pPr>
              <a:buAutoNum type="alphaLcParenR"/>
            </a:pPr>
            <a:endParaRPr lang="it-IT" sz="1200" dirty="0">
              <a:latin typeface="open sans" panose="020B0606030504020204" pitchFamily="34" charset="0"/>
              <a:ea typeface="open sans" panose="020B0606030504020204" pitchFamily="34" charset="0"/>
              <a:cs typeface="open sans" panose="020B0606030504020204" pitchFamily="34" charset="0"/>
            </a:endParaRPr>
          </a:p>
          <a:p>
            <a:pPr>
              <a:buAutoNum type="alphaLcParenR"/>
            </a:pPr>
            <a:r>
              <a:rPr lang="it-IT" sz="1200" dirty="0">
                <a:latin typeface="open sans" panose="020B0606030504020204" pitchFamily="34" charset="0"/>
                <a:ea typeface="open sans" panose="020B0606030504020204" pitchFamily="34" charset="0"/>
                <a:cs typeface="open sans" panose="020B0606030504020204" pitchFamily="34" charset="0"/>
              </a:rPr>
              <a:t>idoneità fisica, psichica e attitudinale al servizio, secondo i requisiti stabiliti dal decreto del Ministro dell’Interno 4 novembre 2019, n. 166; </a:t>
            </a:r>
          </a:p>
          <a:p>
            <a:pPr>
              <a:buAutoNum type="alphaLcParenR"/>
            </a:pPr>
            <a:endParaRPr lang="it-IT" sz="1200" dirty="0">
              <a:latin typeface="open sans" panose="020B0606030504020204" pitchFamily="34" charset="0"/>
              <a:ea typeface="open sans" panose="020B0606030504020204" pitchFamily="34" charset="0"/>
              <a:cs typeface="open sans" panose="020B0606030504020204" pitchFamily="34" charset="0"/>
            </a:endParaRPr>
          </a:p>
          <a:p>
            <a:pPr>
              <a:buAutoNum type="alphaLcParenR"/>
            </a:pPr>
            <a:r>
              <a:rPr lang="it-IT" sz="1200" dirty="0">
                <a:latin typeface="open sans" panose="020B0606030504020204" pitchFamily="34" charset="0"/>
                <a:ea typeface="open sans" panose="020B0606030504020204" pitchFamily="34" charset="0"/>
                <a:cs typeface="open sans" panose="020B0606030504020204" pitchFamily="34" charset="0"/>
              </a:rPr>
              <a:t>diploma di istruzione secondaria di secondo grado rilasciato dai licei artistico, classico, linguistico, musicale e coreutico, scientifico e delle scienze umane, in tutti gli indirizzi, sezioni e opzioni individuati con decreto del Presidente della Repubblica 15 marzo 2010 n. 89 oppure diploma di istruzione secondaria di secondo grado rilasciato dagli istituti tecnici, in tutti i settori e gli indirizzi individuati con decreto del Presidente della Repubblica 15 marzo 2010 n. 88;</a:t>
            </a:r>
          </a:p>
          <a:p>
            <a:pPr>
              <a:buAutoNum type="alphaLcParenR"/>
            </a:pPr>
            <a:endParaRPr lang="it-IT" sz="1200" dirty="0">
              <a:latin typeface="open sans" panose="020B0606030504020204" pitchFamily="34" charset="0"/>
              <a:ea typeface="open sans" panose="020B0606030504020204" pitchFamily="34" charset="0"/>
              <a:cs typeface="open sans" panose="020B0606030504020204" pitchFamily="34" charset="0"/>
            </a:endParaRPr>
          </a:p>
          <a:p>
            <a:pPr>
              <a:buAutoNum type="alphaLcParenR"/>
            </a:pPr>
            <a:r>
              <a:rPr lang="it-IT" sz="1200" dirty="0">
                <a:latin typeface="open sans" panose="020B0606030504020204" pitchFamily="34" charset="0"/>
                <a:ea typeface="open sans" panose="020B0606030504020204" pitchFamily="34" charset="0"/>
                <a:cs typeface="open sans" panose="020B0606030504020204" pitchFamily="34" charset="0"/>
              </a:rPr>
              <a:t>possesso delle qualità morali e di condotta di cui agli articoli 26 della legge 1° febbraio 1989, n. 53 e 35, comma 6, del decreto legislativo 30 marzo 2001, n. 165. I requisiti di ammissione devono essere posseduti alla data di scadenza del termine stabilito nel presente bando per la presentazione delle domande di partecipazione. I requisiti di idoneità fisica, psichica ed attitudinale devono sussistere al momento degli accertamenti effettuati dalla Commissione medica e permanere fino alla data di immissione in ruolo</a:t>
            </a:r>
            <a:endParaRPr lang="it-IT"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1089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FFE652-0CCE-E412-A458-5D8AA87A927F}"/>
              </a:ext>
            </a:extLst>
          </p:cNvPr>
          <p:cNvSpPr>
            <a:spLocks noGrp="1"/>
          </p:cNvSpPr>
          <p:nvPr>
            <p:ph type="title"/>
          </p:nvPr>
        </p:nvSpPr>
        <p:spPr/>
        <p:txBody>
          <a:bodyPr/>
          <a:lstStyle/>
          <a:p>
            <a:pPr algn="ctr"/>
            <a:r>
              <a:rPr lang="it-IT" b="1" i="1" dirty="0">
                <a:solidFill>
                  <a:schemeClr val="accent1"/>
                </a:solidFill>
              </a:rPr>
              <a:t>Presentazione domanda</a:t>
            </a:r>
          </a:p>
        </p:txBody>
      </p:sp>
      <p:sp>
        <p:nvSpPr>
          <p:cNvPr id="3" name="Segnaposto contenuto 2">
            <a:extLst>
              <a:ext uri="{FF2B5EF4-FFF2-40B4-BE49-F238E27FC236}">
                <a16:creationId xmlns:a16="http://schemas.microsoft.com/office/drawing/2014/main" id="{0A3566A8-3DAD-5E3D-87EC-24AD26874585}"/>
              </a:ext>
            </a:extLst>
          </p:cNvPr>
          <p:cNvSpPr>
            <a:spLocks noGrp="1"/>
          </p:cNvSpPr>
          <p:nvPr>
            <p:ph idx="1"/>
          </p:nvPr>
        </p:nvSpPr>
        <p:spPr>
          <a:xfrm>
            <a:off x="838200" y="1825625"/>
            <a:ext cx="10515600" cy="4482042"/>
          </a:xfrm>
        </p:spPr>
        <p:txBody>
          <a:bodyPr>
            <a:normAutofit lnSpcReduction="10000"/>
          </a:bodyPr>
          <a:lstStyle/>
          <a:p>
            <a:pPr marL="0" indent="0">
              <a:buNone/>
            </a:pPr>
            <a:endParaRPr lang="it-IT" sz="1600" b="0" i="0" dirty="0">
              <a:solidFill>
                <a:srgbClr val="000000"/>
              </a:solidFill>
              <a:effectLst/>
              <a:latin typeface="open sans" panose="020B0606030504020204" pitchFamily="34" charset="0"/>
            </a:endParaRPr>
          </a:p>
          <a:p>
            <a:pPr marL="0" indent="0">
              <a:buNone/>
            </a:pPr>
            <a:r>
              <a:rPr lang="it-IT" sz="1200" dirty="0">
                <a:latin typeface="open sans" panose="020B0606030504020204" pitchFamily="34" charset="0"/>
                <a:ea typeface="open sans" panose="020B0606030504020204" pitchFamily="34" charset="0"/>
                <a:cs typeface="open sans" panose="020B0606030504020204" pitchFamily="34" charset="0"/>
              </a:rPr>
              <a:t>La domanda di partecipazione al concorso deve essere inviata per via telematica esclusivamente attraverso l’applicazione disponibile all’indirizzo </a:t>
            </a:r>
          </a:p>
          <a:p>
            <a:pPr marL="0" indent="0">
              <a:buNone/>
            </a:pPr>
            <a:r>
              <a:rPr lang="it-IT" sz="1200" dirty="0">
                <a:latin typeface="open sans" panose="020B0606030504020204" pitchFamily="34" charset="0"/>
                <a:ea typeface="open sans" panose="020B0606030504020204" pitchFamily="34" charset="0"/>
                <a:cs typeface="open sans" panose="020B0606030504020204" pitchFamily="34" charset="0"/>
              </a:rPr>
              <a:t>https://concorsionline.vigilfuoco.it seguendo le istruzioni ivi specificate. Per accedere all’applicazione i candidati devono essere in possesso di </a:t>
            </a:r>
          </a:p>
          <a:p>
            <a:pPr marL="0" indent="0">
              <a:buNone/>
            </a:pPr>
            <a:r>
              <a:rPr lang="it-IT" sz="1200" dirty="0">
                <a:latin typeface="open sans" panose="020B0606030504020204" pitchFamily="34" charset="0"/>
                <a:ea typeface="open sans" panose="020B0606030504020204" pitchFamily="34" charset="0"/>
                <a:cs typeface="open sans" panose="020B0606030504020204" pitchFamily="34" charset="0"/>
              </a:rPr>
              <a:t>un’identità nell’ambito del Sistema pubblico d’identità digitale (SPID). Chi ne fosse sprovvisto può richiederla secondo le procedure indicate nel </a:t>
            </a:r>
          </a:p>
          <a:p>
            <a:pPr marL="0" indent="0">
              <a:buNone/>
            </a:pPr>
            <a:r>
              <a:rPr lang="it-IT" sz="1200" dirty="0">
                <a:latin typeface="open sans" panose="020B0606030504020204" pitchFamily="34" charset="0"/>
                <a:ea typeface="open sans" panose="020B0606030504020204" pitchFamily="34" charset="0"/>
                <a:cs typeface="open sans" panose="020B0606030504020204" pitchFamily="34" charset="0"/>
              </a:rPr>
              <a:t>sito www.spid.gov.it</a:t>
            </a:r>
            <a:br>
              <a:rPr lang="it-IT" sz="1600" dirty="0">
                <a:latin typeface="open sans" panose="020B0606030504020204" pitchFamily="34" charset="0"/>
                <a:ea typeface="open sans" panose="020B0606030504020204" pitchFamily="34" charset="0"/>
                <a:cs typeface="open sans" panose="020B0606030504020204" pitchFamily="34" charset="0"/>
              </a:rPr>
            </a:br>
            <a:endParaRPr lang="it-IT"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it-IT" sz="1300" b="0" i="0" dirty="0">
                <a:solidFill>
                  <a:srgbClr val="000000"/>
                </a:solidFill>
                <a:effectLst/>
                <a:latin typeface="open sans" panose="020B0606030504020204" pitchFamily="34" charset="0"/>
              </a:rPr>
              <a:t>Per poter partecipare dovrai possedere:</a:t>
            </a:r>
            <a:br>
              <a:rPr lang="it-IT" sz="1300" dirty="0"/>
            </a:br>
            <a:endParaRPr lang="it-IT" sz="1300" dirty="0"/>
          </a:p>
          <a:p>
            <a:pPr marL="0" indent="0">
              <a:buNone/>
            </a:pPr>
            <a:r>
              <a:rPr lang="it-IT" sz="1300" b="0" i="0" dirty="0">
                <a:solidFill>
                  <a:srgbClr val="000000"/>
                </a:solidFill>
                <a:effectLst/>
                <a:latin typeface="open sans" panose="020B0606030504020204" pitchFamily="34" charset="0"/>
              </a:rPr>
              <a:t>– lo SPID: </a:t>
            </a:r>
            <a:br>
              <a:rPr lang="it-IT" sz="1300" dirty="0"/>
            </a:br>
            <a:endParaRPr lang="it-IT" sz="1300" dirty="0"/>
          </a:p>
          <a:p>
            <a:pPr marL="0" indent="0">
              <a:buNone/>
            </a:pPr>
            <a:r>
              <a:rPr lang="it-IT" sz="1300" b="0" i="0" dirty="0">
                <a:solidFill>
                  <a:srgbClr val="000000"/>
                </a:solidFill>
                <a:effectLst/>
                <a:latin typeface="open sans" panose="020B0606030504020204" pitchFamily="34" charset="0"/>
              </a:rPr>
              <a:t>– una PEC intestata al candidato.</a:t>
            </a:r>
          </a:p>
          <a:p>
            <a:pPr marL="0" indent="0">
              <a:buNone/>
            </a:pPr>
            <a:endParaRPr lang="it-IT" sz="1300" dirty="0">
              <a:solidFill>
                <a:srgbClr val="000000"/>
              </a:solidFill>
              <a:latin typeface="open sans" panose="020B0606030504020204" pitchFamily="34" charset="0"/>
            </a:endParaRPr>
          </a:p>
          <a:p>
            <a:pPr marL="0" indent="0">
              <a:buNone/>
            </a:pPr>
            <a:r>
              <a:rPr lang="it-IT" sz="1300" dirty="0">
                <a:solidFill>
                  <a:srgbClr val="000000"/>
                </a:solidFill>
                <a:effectLst>
                  <a:outerShdw blurRad="38100" dist="38100" dir="2700000" algn="tl">
                    <a:srgbClr val="000000">
                      <a:alpha val="43137"/>
                    </a:srgbClr>
                  </a:outerShdw>
                </a:effectLst>
                <a:latin typeface="open sans" panose="020B0606030504020204" pitchFamily="34" charset="0"/>
              </a:rPr>
              <a:t>Sintesi</a:t>
            </a:r>
            <a:r>
              <a:rPr lang="it-IT" sz="1300" dirty="0">
                <a:solidFill>
                  <a:srgbClr val="000000"/>
                </a:solidFill>
                <a:latin typeface="open sans" panose="020B0606030504020204" pitchFamily="34" charset="0"/>
              </a:rPr>
              <a:t> bando concorso 189 posti Ispettore Logistico Gestionale VV.F , </a:t>
            </a:r>
          </a:p>
          <a:p>
            <a:pPr marL="0" indent="0">
              <a:buNone/>
            </a:pPr>
            <a:endParaRPr lang="it-IT" sz="1300" dirty="0">
              <a:solidFill>
                <a:srgbClr val="000000"/>
              </a:solidFill>
              <a:latin typeface="open sans" panose="020B0606030504020204" pitchFamily="34" charset="0"/>
            </a:endParaRPr>
          </a:p>
          <a:p>
            <a:pPr marL="0" indent="0">
              <a:buNone/>
            </a:pPr>
            <a:endParaRPr lang="it-IT" sz="1200" dirty="0">
              <a:solidFill>
                <a:srgbClr val="000000"/>
              </a:solidFill>
              <a:latin typeface="open sans" panose="020B0606030504020204" pitchFamily="34" charset="0"/>
            </a:endParaRPr>
          </a:p>
          <a:p>
            <a:pPr marL="0" indent="0">
              <a:buNone/>
            </a:pPr>
            <a:r>
              <a:rPr lang="it-IT" sz="1200" b="1" dirty="0">
                <a:solidFill>
                  <a:srgbClr val="000000"/>
                </a:solidFill>
                <a:latin typeface="open sans" panose="020B0606030504020204" pitchFamily="34" charset="0"/>
              </a:rPr>
              <a:t>si consiglia di leggere con attenzione il bando del concorso relativo. </a:t>
            </a:r>
            <a:r>
              <a:rPr lang="it-IT" sz="1200" b="0" i="0" dirty="0">
                <a:solidFill>
                  <a:srgbClr val="000000"/>
                </a:solidFill>
                <a:effectLst/>
                <a:latin typeface="open sans" panose="020B0606030504020204" pitchFamily="34" charset="0"/>
                <a:hlinkClick r:id="rId2"/>
              </a:rPr>
              <a:t>Scarica bando </a:t>
            </a:r>
            <a:r>
              <a:rPr lang="it-IT" sz="1200" b="0" i="0" dirty="0">
                <a:solidFill>
                  <a:srgbClr val="000000"/>
                </a:solidFill>
                <a:effectLst/>
                <a:latin typeface="open sans" panose="020B0606030504020204" pitchFamily="34" charset="0"/>
              </a:rPr>
              <a:t> o collegati al sito </a:t>
            </a:r>
            <a:r>
              <a:rPr lang="it-IT" sz="1200" b="0" i="0" dirty="0">
                <a:solidFill>
                  <a:srgbClr val="000000"/>
                </a:solidFill>
                <a:effectLst/>
                <a:latin typeface="open sans" panose="020B0606030504020204" pitchFamily="34" charset="0"/>
                <a:hlinkClick r:id="rId3"/>
              </a:rPr>
              <a:t>www.vigilfuoco.it</a:t>
            </a:r>
            <a:r>
              <a:rPr lang="it-IT" sz="1200" b="0" i="0" dirty="0">
                <a:solidFill>
                  <a:srgbClr val="000000"/>
                </a:solidFill>
                <a:effectLst/>
                <a:latin typeface="open sans" panose="020B0606030504020204" pitchFamily="34" charset="0"/>
              </a:rPr>
              <a:t> sezione </a:t>
            </a:r>
            <a:r>
              <a:rPr lang="it-IT" sz="1200" b="0" i="0">
                <a:solidFill>
                  <a:srgbClr val="000000"/>
                </a:solidFill>
                <a:effectLst/>
                <a:latin typeface="open sans" panose="020B0606030504020204" pitchFamily="34" charset="0"/>
              </a:rPr>
              <a:t>Concorsi   </a:t>
            </a:r>
          </a:p>
          <a:p>
            <a:pPr marL="0" indent="0">
              <a:buNone/>
            </a:pPr>
            <a:r>
              <a:rPr lang="it-IT" sz="1200" b="0" i="0">
                <a:solidFill>
                  <a:srgbClr val="000000"/>
                </a:solidFill>
                <a:effectLst/>
                <a:latin typeface="open sans" panose="020B0606030504020204" pitchFamily="34" charset="0"/>
              </a:rPr>
              <a:t>d’accesso</a:t>
            </a:r>
            <a:endParaRPr lang="it-IT" sz="1200" b="1" dirty="0"/>
          </a:p>
        </p:txBody>
      </p:sp>
    </p:spTree>
    <p:extLst>
      <p:ext uri="{BB962C8B-B14F-4D97-AF65-F5344CB8AC3E}">
        <p14:creationId xmlns:p14="http://schemas.microsoft.com/office/powerpoint/2010/main" val="23461531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826</Words>
  <Application>Microsoft Office PowerPoint</Application>
  <PresentationFormat>Widescreen</PresentationFormat>
  <Paragraphs>58</Paragraphs>
  <Slides>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vt:i4>
      </vt:variant>
    </vt:vector>
  </HeadingPairs>
  <TitlesOfParts>
    <vt:vector size="10" baseType="lpstr">
      <vt:lpstr>Arial</vt:lpstr>
      <vt:lpstr>Calibri</vt:lpstr>
      <vt:lpstr>Calibri Light</vt:lpstr>
      <vt:lpstr>open sans</vt:lpstr>
      <vt:lpstr>Tema di Office</vt:lpstr>
      <vt:lpstr>Presentazione standard di PowerPoint</vt:lpstr>
      <vt:lpstr>139 Posti Disponibili</vt:lpstr>
      <vt:lpstr>Prove e materie del concorso </vt:lpstr>
      <vt:lpstr>Requisiti di ammissione</vt:lpstr>
      <vt:lpstr>Presentazione domanda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HP</cp:lastModifiedBy>
  <cp:revision>9</cp:revision>
  <dcterms:created xsi:type="dcterms:W3CDTF">2023-10-30T08:35:03Z</dcterms:created>
  <dcterms:modified xsi:type="dcterms:W3CDTF">2023-10-30T17:42:31Z</dcterms:modified>
</cp:coreProperties>
</file>