
<file path=[Content_Types].xml><?xml version="1.0" encoding="utf-8"?>
<Types xmlns="http://schemas.openxmlformats.org/package/2006/content-types">
  <Default Extension="emf" ContentType="image/x-emf"/>
  <Default Extension="htm" ContentType="application/xhtml+xml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htm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97AC9-4F31-7445-9889-12207B18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176182" cy="2808402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Accordo indennità specialisti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02E417-8BB9-3D15-E4BC-4D4D01792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3" y="3951402"/>
            <a:ext cx="8637072" cy="1071095"/>
          </a:xfrm>
        </p:spPr>
        <p:txBody>
          <a:bodyPr/>
          <a:lstStyle/>
          <a:p>
            <a:r>
              <a:rPr lang="it-IT" b="1" dirty="0"/>
              <a:t>Arretrati a dicembre 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F4240B-65F3-32F4-544C-B9D1C8E4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86" y="1143000"/>
            <a:ext cx="2279526" cy="15402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EFC456-1F77-EE2D-5F0C-9A512E0B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58" y="945913"/>
            <a:ext cx="2471098" cy="173730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61040977-97DE-0F52-3B2B-384573C60BCC}"/>
              </a:ext>
            </a:extLst>
          </p:cNvPr>
          <p:cNvSpPr/>
          <p:nvPr/>
        </p:nvSpPr>
        <p:spPr>
          <a:xfrm>
            <a:off x="3921157" y="1345275"/>
            <a:ext cx="3752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16/06/2023</a:t>
            </a:r>
          </a:p>
        </p:txBody>
      </p:sp>
    </p:spTree>
    <p:extLst>
      <p:ext uri="{BB962C8B-B14F-4D97-AF65-F5344CB8AC3E}">
        <p14:creationId xmlns:p14="http://schemas.microsoft.com/office/powerpoint/2010/main" val="16116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F9AC06B1-DE67-B124-9DE4-DDBB95D04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85620"/>
              </p:ext>
            </p:extLst>
          </p:nvPr>
        </p:nvGraphicFramePr>
        <p:xfrm>
          <a:off x="484554" y="218505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61">
                  <a:extLst>
                    <a:ext uri="{9D8B030D-6E8A-4147-A177-3AD203B41FA5}">
                      <a16:colId xmlns:a16="http://schemas.microsoft.com/office/drawing/2014/main" val="1010650696"/>
                    </a:ext>
                  </a:extLst>
                </a:gridCol>
                <a:gridCol w="4058139">
                  <a:extLst>
                    <a:ext uri="{9D8B030D-6E8A-4147-A177-3AD203B41FA5}">
                      <a16:colId xmlns:a16="http://schemas.microsoft.com/office/drawing/2014/main" val="3665020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           PILOTI DI AEROMOBILE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            ARRETRATI 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6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Pilota VVF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3,549,00 €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0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Pilota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5.695.80 €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8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Pilota VE 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5.906,64 €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5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Pilota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5.906,64 €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Pilota VCSC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5.906,64 €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Pilota CSQ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7.429,80 €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8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Pilota CSQE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9,234,24 €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Pilota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9,234,24 €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9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Pilota CRSC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9,234,24 €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Pilota Ispettore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9.466,68 €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Pilota Ispettore esperto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9.838,56 €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2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Pilota Ispettore 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11.070.60 €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Pilota Ispettore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11.070.60 €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Pilota Ispettore ICSC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11.070.60 €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08345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EEF8EB4E-AAC5-9CA0-9504-C08CE68C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46" y="694632"/>
            <a:ext cx="2476500" cy="18478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70BAE8-02FB-DE39-3584-46E55233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9" y="3217333"/>
            <a:ext cx="3244014" cy="19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35370B3F-3C83-721C-B46B-6C033D607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97725"/>
              </p:ext>
            </p:extLst>
          </p:nvPr>
        </p:nvGraphicFramePr>
        <p:xfrm>
          <a:off x="484554" y="218505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61">
                  <a:extLst>
                    <a:ext uri="{9D8B030D-6E8A-4147-A177-3AD203B41FA5}">
                      <a16:colId xmlns:a16="http://schemas.microsoft.com/office/drawing/2014/main" val="1010650696"/>
                    </a:ext>
                  </a:extLst>
                </a:gridCol>
                <a:gridCol w="4058139">
                  <a:extLst>
                    <a:ext uri="{9D8B030D-6E8A-4147-A177-3AD203B41FA5}">
                      <a16:colId xmlns:a16="http://schemas.microsoft.com/office/drawing/2014/main" val="3665020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          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SPECIALISTI DI AEROMOBILE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            ARRETRATI 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6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00FF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.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3,282,96 €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0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00FF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.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4.990,80 €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8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00FF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. VESC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5.030,16 €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5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00FF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.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5.030,16 €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00FF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. VCSC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5.030,16 €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.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6.542,28 €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8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. 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7.605,00 €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.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7.605,00 €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9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Aer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. CRSC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7.605,00 €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Aer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.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8.224,92 €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Aer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. ISP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8.685,36 €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2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Aer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. ISP 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9.075,36 €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Aer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. 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9.075,36 €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Specialista </a:t>
                      </a:r>
                      <a:r>
                        <a:rPr lang="it-IT" b="1" dirty="0" err="1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Aer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. ICSC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9.075.36 €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0834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67E1873-C4D4-B860-4ADF-69EAAC30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867" y="1420989"/>
            <a:ext cx="3315243" cy="24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CBEA360-A03C-E4C0-262E-50BA6BF5D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58323"/>
              </p:ext>
            </p:extLst>
          </p:nvPr>
        </p:nvGraphicFramePr>
        <p:xfrm>
          <a:off x="484554" y="218505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61">
                  <a:extLst>
                    <a:ext uri="{9D8B030D-6E8A-4147-A177-3AD203B41FA5}">
                      <a16:colId xmlns:a16="http://schemas.microsoft.com/office/drawing/2014/main" val="1010650696"/>
                    </a:ext>
                  </a:extLst>
                </a:gridCol>
                <a:gridCol w="4058139">
                  <a:extLst>
                    <a:ext uri="{9D8B030D-6E8A-4147-A177-3AD203B41FA5}">
                      <a16:colId xmlns:a16="http://schemas.microsoft.com/office/drawing/2014/main" val="3665020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             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ELISOCCORRITORI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            ARRETRATI 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6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Elisoccorritore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22.365,72 €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0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Elisoccorritore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23.849,52€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8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Elisoccorritore 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23.948,40 €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5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Elisoccorritore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23.948,40 €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Elisoccorritore VCSC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23.948,40 €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Elisoccorritore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24.860,40 €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8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ElisoccorritoreCSE</a:t>
                      </a:r>
                      <a:endParaRPr lang="it-IT" b="1" dirty="0"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25.921,44 €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ElisoccorritoreCR</a:t>
                      </a:r>
                      <a:endParaRPr lang="it-IT" b="1" dirty="0"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26.190,60 €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9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>
                          <a:highlight>
                            <a:srgbClr val="FF0000"/>
                          </a:highlight>
                        </a:rPr>
                        <a:t>ElisoccorritoreCRSC</a:t>
                      </a:r>
                      <a:endParaRPr lang="it-IT" b="1" dirty="0"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26.190,60 €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Elisoccorritore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26.652,24 €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Elisoccorritore 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27.311,76 €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2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Elisoccorritore IESC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27.582,12 €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Elisoccorritore 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27.582,12 €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Elisoccorritore ICSC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27.582,12 €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08345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2AEDB0C-02A8-A113-9205-15A79B79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84" y="2032065"/>
            <a:ext cx="3402623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7E328C94-6B68-2B80-E8F3-F9D71AC61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19574"/>
              </p:ext>
            </p:extLst>
          </p:nvPr>
        </p:nvGraphicFramePr>
        <p:xfrm>
          <a:off x="484554" y="218505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61">
                  <a:extLst>
                    <a:ext uri="{9D8B030D-6E8A-4147-A177-3AD203B41FA5}">
                      <a16:colId xmlns:a16="http://schemas.microsoft.com/office/drawing/2014/main" val="1010650696"/>
                    </a:ext>
                  </a:extLst>
                </a:gridCol>
                <a:gridCol w="4058139">
                  <a:extLst>
                    <a:ext uri="{9D8B030D-6E8A-4147-A177-3AD203B41FA5}">
                      <a16:colId xmlns:a16="http://schemas.microsoft.com/office/drawing/2014/main" val="3665020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NAUTICI DI MACCHINA E COPERTA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            ARRETRATI 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6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Nautico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4.561,68 €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0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Nautico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4.629,24 €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8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Nautico 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4,707,60 €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5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Nautico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4.707,60 €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Nautico VCSC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4.707,60 €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Nautico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5.076,12 €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8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Nautico 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6.375,72 €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Nautico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6.375,72 €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9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Nautico CRSC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6.375,72 €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Nautico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6.587,88 €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Nautico 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6.976,32 €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2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Nautico IESC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7.077,72 €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Nautico 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7.077,72 €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Nautico ICSC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7.077,72 €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0834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C7D18FE9-E9E5-5258-1A42-D470C4BE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338" y="263118"/>
            <a:ext cx="2558431" cy="27620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A687B1-1903-2D04-3EFB-777B1F626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027" y="3346573"/>
            <a:ext cx="3322850" cy="18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2278F10B-7F0C-7637-4284-A95DDDA4C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16307"/>
              </p:ext>
            </p:extLst>
          </p:nvPr>
        </p:nvGraphicFramePr>
        <p:xfrm>
          <a:off x="484554" y="218505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61">
                  <a:extLst>
                    <a:ext uri="{9D8B030D-6E8A-4147-A177-3AD203B41FA5}">
                      <a16:colId xmlns:a16="http://schemas.microsoft.com/office/drawing/2014/main" val="1010650696"/>
                    </a:ext>
                  </a:extLst>
                </a:gridCol>
                <a:gridCol w="4058139">
                  <a:extLst>
                    <a:ext uri="{9D8B030D-6E8A-4147-A177-3AD203B41FA5}">
                      <a16:colId xmlns:a16="http://schemas.microsoft.com/office/drawing/2014/main" val="3665020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              </a:t>
                      </a:r>
                      <a:r>
                        <a:rPr lang="it-IT" dirty="0">
                          <a:solidFill>
                            <a:srgbClr val="FFFF00"/>
                          </a:solidFill>
                        </a:rPr>
                        <a:t>SOMMOZZATORI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            ARRETRATI LORDI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6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Sommozzatore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2.816,04 €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0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Sommozzatore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5.079,24 €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8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Sommozzatore 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5.133,36 €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5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Sommozzatore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5.133,36 €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Sommozzatore VCSC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00FF00"/>
                          </a:highlight>
                        </a:rPr>
                        <a:t>5.133,36 €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Sommozzatore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7.110,72 €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8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Sommozzatore 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8.207,04 €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Sommozzatore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8.207,04 €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9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Sommozzatore CRSC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highlight>
                            <a:srgbClr val="FF0000"/>
                          </a:highlight>
                        </a:rPr>
                        <a:t>8.207,04 €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Sommozzatore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8.932,68 €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Sommozzatore 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9.310,92 €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2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Sommozzatore IESC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9.557,04 €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Sommozzatore 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9.557,04 €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Sommozzatore ICSC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                                        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</a:rPr>
                        <a:t>9.557,04 €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08345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5BE0C624-DAAE-FC1C-E0FF-36908ABE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801" y="358286"/>
            <a:ext cx="2692645" cy="26926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DC49AD-9CF1-3C1A-8A5E-129890E6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489" y="3525715"/>
            <a:ext cx="279326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2147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154</TotalTime>
  <Words>423</Words>
  <Application>Microsoft Office PowerPoint</Application>
  <PresentationFormat>Widescreen</PresentationFormat>
  <Paragraphs>153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Raccolta</vt:lpstr>
      <vt:lpstr>Accordo indennità specialisti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Accordo indennità specialisti</dc:title>
  <dc:creator>HP</dc:creator>
  <cp:lastModifiedBy>HP</cp:lastModifiedBy>
  <cp:revision>24</cp:revision>
  <dcterms:created xsi:type="dcterms:W3CDTF">2023-06-16T21:32:46Z</dcterms:created>
  <dcterms:modified xsi:type="dcterms:W3CDTF">2023-06-17T00:16:22Z</dcterms:modified>
</cp:coreProperties>
</file>